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3" userDrawn="1">
          <p15:clr>
            <a:srgbClr val="A4A3A4"/>
          </p15:clr>
        </p15:guide>
        <p15:guide id="2" pos="67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7" autoAdjust="0"/>
  </p:normalViewPr>
  <p:slideViewPr>
    <p:cSldViewPr showGuides="1">
      <p:cViewPr varScale="1">
        <p:scale>
          <a:sx n="23" d="100"/>
          <a:sy n="23" d="100"/>
        </p:scale>
        <p:origin x="1632" y="108"/>
      </p:cViewPr>
      <p:guideLst>
        <p:guide orient="horz" pos="9533"/>
        <p:guide pos="67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45916E6-E8A7-45C8-B251-EDDD6AA60402}" type="slidenum">
              <a:rPr lang="en-IN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47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567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9822" y="7082229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069822" y="7082230"/>
            <a:ext cx="19256517" cy="17554953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729362" y="4381539"/>
            <a:ext cx="19937437" cy="5598982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39"/>
            <a:ext cx="19937437" cy="12078443"/>
          </a:xfrm>
          <a:prstGeom prst="rect">
            <a:avLst/>
          </a:prstGeom>
        </p:spPr>
        <p:txBody>
          <a:bodyPr lIns="487440" tIns="487440" rIns="487440" bIns="487440" anchor="b"/>
          <a:lstStyle/>
          <a:p>
            <a:r>
              <a:rPr lang="en-IN" sz="12693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19824945" y="27441138"/>
            <a:ext cx="1283744" cy="2315725"/>
          </a:xfrm>
          <a:prstGeom prst="rect">
            <a:avLst/>
          </a:prstGeom>
        </p:spPr>
        <p:txBody>
          <a:bodyPr lIns="487440" tIns="487440" rIns="487440" bIns="487440" anchor="ctr"/>
          <a:lstStyle/>
          <a:p>
            <a:pPr>
              <a:lnSpc>
                <a:spcPct val="100000"/>
              </a:lnSpc>
            </a:pPr>
            <a:fld id="{D947A323-11F2-46F4-9240-370675176F29}" type="slidenum">
              <a:rPr lang="en-IN" sz="642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19042" rtl="0" eaLnBrk="1" latinLnBrk="0" hangingPunct="1">
        <a:lnSpc>
          <a:spcPct val="90000"/>
        </a:lnSpc>
        <a:spcBef>
          <a:spcPct val="0"/>
        </a:spcBef>
        <a:buNone/>
        <a:defRPr sz="20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760" indent="-104760" algn="l" defTabSz="419042" rtl="0" eaLnBrk="1" latinLnBrk="0" hangingPunct="1">
        <a:lnSpc>
          <a:spcPct val="90000"/>
        </a:lnSpc>
        <a:spcBef>
          <a:spcPts val="458"/>
        </a:spcBef>
        <a:buFont typeface="Arial" panose="020B0604020202020204" pitchFamily="34" charset="0"/>
        <a:buChar char="•"/>
        <a:defRPr sz="1283" kern="1200">
          <a:solidFill>
            <a:schemeClr val="tx1"/>
          </a:solidFill>
          <a:latin typeface="+mn-lt"/>
          <a:ea typeface="+mn-ea"/>
          <a:cs typeface="+mn-cs"/>
        </a:defRPr>
      </a:lvl1pPr>
      <a:lvl2pPr marL="31428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2380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917" kern="1200">
          <a:solidFill>
            <a:schemeClr val="tx1"/>
          </a:solidFill>
          <a:latin typeface="+mn-lt"/>
          <a:ea typeface="+mn-ea"/>
          <a:cs typeface="+mn-cs"/>
        </a:defRPr>
      </a:lvl3pPr>
      <a:lvl4pPr marL="733324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42845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152366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361888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571409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780930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1pPr>
      <a:lvl2pPr marL="20952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2pPr>
      <a:lvl3pPr marL="41904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62856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83808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04760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25712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46664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67616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8"/>
          <p:cNvSpPr/>
          <p:nvPr/>
        </p:nvSpPr>
        <p:spPr>
          <a:xfrm>
            <a:off x="12054136" y="9106191"/>
            <a:ext cx="5560005" cy="564135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</p:txBody>
      </p:sp>
      <p:grpSp>
        <p:nvGrpSpPr>
          <p:cNvPr id="11" name="Group 10"/>
          <p:cNvGrpSpPr/>
          <p:nvPr/>
        </p:nvGrpSpPr>
        <p:grpSpPr>
          <a:xfrm>
            <a:off x="428151" y="3337840"/>
            <a:ext cx="20565596" cy="26633102"/>
            <a:chOff x="428151" y="3337840"/>
            <a:chExt cx="20565596" cy="26633102"/>
          </a:xfrm>
        </p:grpSpPr>
        <p:grpSp>
          <p:nvGrpSpPr>
            <p:cNvPr id="8" name="Group 7"/>
            <p:cNvGrpSpPr/>
            <p:nvPr/>
          </p:nvGrpSpPr>
          <p:grpSpPr>
            <a:xfrm>
              <a:off x="7325786" y="3337840"/>
              <a:ext cx="6771626" cy="26633102"/>
              <a:chOff x="7325786" y="3337840"/>
              <a:chExt cx="6771626" cy="26633102"/>
            </a:xfrm>
          </p:grpSpPr>
          <p:sp>
            <p:nvSpPr>
              <p:cNvPr id="44" name="CustomShape 3"/>
              <p:cNvSpPr/>
              <p:nvPr/>
            </p:nvSpPr>
            <p:spPr>
              <a:xfrm>
                <a:off x="7330852" y="3337840"/>
                <a:ext cx="6766560" cy="2660889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2" name="CustomShape 11"/>
              <p:cNvSpPr/>
              <p:nvPr/>
            </p:nvSpPr>
            <p:spPr>
              <a:xfrm>
                <a:off x="7325786" y="29791752"/>
                <a:ext cx="6766560" cy="17919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</p:sp>
        </p:grpSp>
        <p:grpSp>
          <p:nvGrpSpPr>
            <p:cNvPr id="3" name="Group 2"/>
            <p:cNvGrpSpPr/>
            <p:nvPr/>
          </p:nvGrpSpPr>
          <p:grpSpPr>
            <a:xfrm>
              <a:off x="14218651" y="3353080"/>
              <a:ext cx="6775096" cy="26555558"/>
              <a:chOff x="14218651" y="3353080"/>
              <a:chExt cx="6775096" cy="26555558"/>
            </a:xfrm>
          </p:grpSpPr>
          <p:sp>
            <p:nvSpPr>
              <p:cNvPr id="46" name="CustomShape 5"/>
              <p:cNvSpPr/>
              <p:nvPr/>
            </p:nvSpPr>
            <p:spPr>
              <a:xfrm>
                <a:off x="14218651" y="3353080"/>
                <a:ext cx="6762622" cy="2654101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3" name="CustomShape 12"/>
              <p:cNvSpPr/>
              <p:nvPr/>
            </p:nvSpPr>
            <p:spPr>
              <a:xfrm>
                <a:off x="14226759" y="29776414"/>
                <a:ext cx="6766560" cy="132224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  <p:txBody>
              <a:bodyPr/>
              <a:lstStyle/>
              <a:p>
                <a:r>
                  <a:rPr lang="fa-IR" dirty="0" smtClean="0"/>
                  <a:t> </a:t>
                </a:r>
                <a:endParaRPr lang="en-US" dirty="0"/>
              </a:p>
            </p:txBody>
          </p:sp>
          <p:sp>
            <p:nvSpPr>
              <p:cNvPr id="38" name="CustomShape 12"/>
              <p:cNvSpPr/>
              <p:nvPr/>
            </p:nvSpPr>
            <p:spPr>
              <a:xfrm>
                <a:off x="15747737" y="29698710"/>
                <a:ext cx="5246010" cy="10626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</p:sp>
        </p:grpSp>
        <p:grpSp>
          <p:nvGrpSpPr>
            <p:cNvPr id="9" name="Group 8"/>
            <p:cNvGrpSpPr/>
            <p:nvPr/>
          </p:nvGrpSpPr>
          <p:grpSpPr>
            <a:xfrm>
              <a:off x="428151" y="3337840"/>
              <a:ext cx="6777446" cy="26617215"/>
              <a:chOff x="428151" y="3337840"/>
              <a:chExt cx="6777446" cy="26617215"/>
            </a:xfrm>
          </p:grpSpPr>
          <p:sp>
            <p:nvSpPr>
              <p:cNvPr id="45" name="CustomShape 4"/>
              <p:cNvSpPr/>
              <p:nvPr/>
            </p:nvSpPr>
            <p:spPr>
              <a:xfrm>
                <a:off x="436467" y="3337840"/>
                <a:ext cx="6766560" cy="2660889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51" name="CustomShape 10"/>
              <p:cNvSpPr/>
              <p:nvPr/>
            </p:nvSpPr>
            <p:spPr>
              <a:xfrm>
                <a:off x="439037" y="29817895"/>
                <a:ext cx="6766560" cy="137160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</p:spPr>
          </p:sp>
          <p:sp>
            <p:nvSpPr>
              <p:cNvPr id="39" name="CustomShape 12"/>
              <p:cNvSpPr/>
              <p:nvPr/>
            </p:nvSpPr>
            <p:spPr>
              <a:xfrm>
                <a:off x="428151" y="29722521"/>
                <a:ext cx="5246010" cy="10626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</p:sp>
        </p:grpSp>
      </p:grpSp>
      <p:grpSp>
        <p:nvGrpSpPr>
          <p:cNvPr id="84" name="Group 83"/>
          <p:cNvGrpSpPr/>
          <p:nvPr/>
        </p:nvGrpSpPr>
        <p:grpSpPr>
          <a:xfrm>
            <a:off x="7628883" y="3763038"/>
            <a:ext cx="6126480" cy="731520"/>
            <a:chOff x="30117740" y="7058350"/>
            <a:chExt cx="10563480" cy="1021749"/>
          </a:xfrm>
        </p:grpSpPr>
        <p:sp>
          <p:nvSpPr>
            <p:cNvPr id="85" name="Rounded Rectangle 84"/>
            <p:cNvSpPr/>
            <p:nvPr/>
          </p:nvSpPr>
          <p:spPr>
            <a:xfrm>
              <a:off x="30117740" y="7156532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ویژگی 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ها/مزایای فرآیند</a:t>
              </a:r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   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86" name="Right Triangle 85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  <p:sp>
          <p:nvSpPr>
            <p:cNvPr id="87" name="Right Triangle 86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</p:grpSp>
      <p:sp>
        <p:nvSpPr>
          <p:cNvPr id="93" name="Rounded Rectangle 92"/>
          <p:cNvSpPr/>
          <p:nvPr/>
        </p:nvSpPr>
        <p:spPr>
          <a:xfrm>
            <a:off x="7778032" y="17710277"/>
            <a:ext cx="5889771" cy="6633070"/>
          </a:xfrm>
          <a:prstGeom prst="roundRect">
            <a:avLst/>
          </a:prstGeom>
          <a:noFill/>
          <a:ln w="412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جایگاه شکل ها و جداول</a:t>
            </a: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fa-IR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  <a:p>
            <a:pPr algn="ctr" rtl="1"/>
            <a:endParaRPr lang="en-US" sz="2475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60" name="CustomShape 26"/>
          <p:cNvSpPr/>
          <p:nvPr/>
        </p:nvSpPr>
        <p:spPr>
          <a:xfrm>
            <a:off x="7674590" y="4943513"/>
            <a:ext cx="6109934" cy="10143589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استفاده از روش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حصول به محصول با درصد خلوص ....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fa-IR" sz="3600" dirty="0"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</a:pPr>
            <a:endParaRPr lang="fa-IR" sz="3600" b="1" dirty="0">
              <a:cs typeface="B Nazanin" panose="00000400000000000000" pitchFamily="2" charset="-78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744930" y="4914325"/>
            <a:ext cx="6111749" cy="10817586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طراحی نرم افزار ....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استفاده از روش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fa-IR" sz="3600" dirty="0">
              <a:cs typeface="B Nazanin" panose="00000400000000000000" pitchFamily="2" charset="-78"/>
            </a:endParaRPr>
          </a:p>
          <a:p>
            <a:pPr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74" name="CustomShape 26"/>
          <p:cNvSpPr/>
          <p:nvPr/>
        </p:nvSpPr>
        <p:spPr>
          <a:xfrm>
            <a:off x="1849743" y="19194628"/>
            <a:ext cx="4714215" cy="206056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ctr" rtl="1">
              <a:lnSpc>
                <a:spcPct val="115000"/>
              </a:lnSpc>
            </a:pPr>
            <a:endParaRPr sz="1283" dirty="0">
              <a:cs typeface="B Titr" panose="00000700000000000000" pitchFamily="2" charset="-78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19135" y="3793755"/>
            <a:ext cx="6126480" cy="731520"/>
            <a:chOff x="30117740" y="7058350"/>
            <a:chExt cx="10563480" cy="1021753"/>
          </a:xfrm>
        </p:grpSpPr>
        <p:sp>
          <p:nvSpPr>
            <p:cNvPr id="104" name="Rounded Rectangle 103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شرح فعالیت انجام </a:t>
              </a:r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شده و نتایج 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105" name="Right Triangle 104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  <p:sp>
          <p:nvSpPr>
            <p:cNvPr id="106" name="Right Triangle 105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392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744821" y="411366"/>
            <a:ext cx="19902237" cy="2651760"/>
            <a:chOff x="763872" y="373101"/>
            <a:chExt cx="19902237" cy="2651760"/>
          </a:xfrm>
        </p:grpSpPr>
        <p:sp>
          <p:nvSpPr>
            <p:cNvPr id="42" name="CustomShape 1"/>
            <p:cNvSpPr/>
            <p:nvPr/>
          </p:nvSpPr>
          <p:spPr>
            <a:xfrm>
              <a:off x="2917096" y="373101"/>
              <a:ext cx="15602666" cy="265049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</p:sp>
        <p:sp>
          <p:nvSpPr>
            <p:cNvPr id="47" name="CustomShape 6"/>
            <p:cNvSpPr/>
            <p:nvPr/>
          </p:nvSpPr>
          <p:spPr>
            <a:xfrm>
              <a:off x="4039712" y="912058"/>
              <a:ext cx="13386945" cy="932085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anose="020B0806030902050204" pitchFamily="34" charset="0"/>
                  <a:cs typeface="B Titr" panose="00000700000000000000" pitchFamily="2" charset="-78"/>
                </a:rPr>
                <a:t>عنوان کارآموزی</a:t>
              </a:r>
            </a:p>
            <a:p>
              <a:pPr>
                <a:lnSpc>
                  <a:spcPct val="100000"/>
                </a:lnSpc>
              </a:pPr>
              <a:endParaRPr lang="fa-IR" sz="5400" dirty="0">
                <a:solidFill>
                  <a:schemeClr val="bg1"/>
                </a:solidFill>
              </a:endParaRPr>
            </a:p>
          </p:txBody>
        </p:sp>
        <p:sp>
          <p:nvSpPr>
            <p:cNvPr id="48" name="CustomShape 7"/>
            <p:cNvSpPr/>
            <p:nvPr/>
          </p:nvSpPr>
          <p:spPr>
            <a:xfrm>
              <a:off x="2870377" y="2126657"/>
              <a:ext cx="15618735" cy="564135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36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نام دانشجو، نام استاد کارآموزی</a:t>
              </a:r>
              <a:endParaRPr lang="en-US" sz="36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0" name="CustomShape 29"/>
            <p:cNvSpPr/>
            <p:nvPr/>
          </p:nvSpPr>
          <p:spPr>
            <a:xfrm>
              <a:off x="20501165" y="373101"/>
              <a:ext cx="164944" cy="26504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39" t="7587" r="14717" b="10663"/>
            <a:stretch/>
          </p:blipFill>
          <p:spPr>
            <a:xfrm>
              <a:off x="18645434" y="551730"/>
              <a:ext cx="1738299" cy="2271247"/>
            </a:xfrm>
            <a:prstGeom prst="rect">
              <a:avLst/>
            </a:prstGeom>
          </p:spPr>
        </p:pic>
        <p:sp>
          <p:nvSpPr>
            <p:cNvPr id="68" name="Rounded Rectangle 67"/>
            <p:cNvSpPr/>
            <p:nvPr/>
          </p:nvSpPr>
          <p:spPr>
            <a:xfrm>
              <a:off x="1048895" y="598924"/>
              <a:ext cx="1737360" cy="228600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475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عکس دانشجو</a:t>
              </a:r>
              <a:endParaRPr lang="en-US" sz="2475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61" name="CustomShape 29"/>
            <p:cNvSpPr/>
            <p:nvPr/>
          </p:nvSpPr>
          <p:spPr>
            <a:xfrm>
              <a:off x="763872" y="373101"/>
              <a:ext cx="160222" cy="26517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</p:grpSp>
      <p:grpSp>
        <p:nvGrpSpPr>
          <p:cNvPr id="62" name="Group 61"/>
          <p:cNvGrpSpPr/>
          <p:nvPr/>
        </p:nvGrpSpPr>
        <p:grpSpPr>
          <a:xfrm>
            <a:off x="676895" y="16256304"/>
            <a:ext cx="6126480" cy="731520"/>
            <a:chOff x="30117740" y="7058350"/>
            <a:chExt cx="10563480" cy="1021753"/>
          </a:xfrm>
        </p:grpSpPr>
        <p:sp>
          <p:nvSpPr>
            <p:cNvPr id="63" name="Rounded Rectangle 62"/>
            <p:cNvSpPr/>
            <p:nvPr/>
          </p:nvSpPr>
          <p:spPr>
            <a:xfrm>
              <a:off x="30117740" y="7156536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         	   </a:t>
              </a:r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کاستی ها/ چالش های صنعتی موجود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71" name="Right Triangle 70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500"/>
            </a:p>
          </p:txBody>
        </p:sp>
        <p:sp>
          <p:nvSpPr>
            <p:cNvPr id="73" name="Right Triangle 72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500"/>
            </a:p>
          </p:txBody>
        </p:sp>
      </p:grpSp>
      <p:sp>
        <p:nvSpPr>
          <p:cNvPr id="88" name="Text Box 262"/>
          <p:cNvSpPr txBox="1">
            <a:spLocks noChangeArrowheads="1"/>
          </p:cNvSpPr>
          <p:nvPr/>
        </p:nvSpPr>
        <p:spPr bwMode="auto">
          <a:xfrm>
            <a:off x="8387801" y="28605695"/>
            <a:ext cx="4608645" cy="6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2800" dirty="0">
                <a:latin typeface="Impact" panose="020B0806030902050204" pitchFamily="34" charset="0"/>
                <a:cs typeface="B Titr" panose="00000700000000000000" pitchFamily="2" charset="-78"/>
              </a:rPr>
              <a:t>شکل 2 </a:t>
            </a:r>
            <a:r>
              <a:rPr lang="fa-IR" sz="2800" b="1" dirty="0">
                <a:latin typeface="Impact" panose="020B0806030902050204" pitchFamily="34" charset="0"/>
                <a:cs typeface="B Nazanin" panose="00000400000000000000" pitchFamily="2" charset="-78"/>
              </a:rPr>
              <a:t>دیاگرام فرآیند تولید ....</a:t>
            </a:r>
            <a:endParaRPr lang="en-US" sz="28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sp>
        <p:nvSpPr>
          <p:cNvPr id="89" name="CustomShape 26"/>
          <p:cNvSpPr/>
          <p:nvPr/>
        </p:nvSpPr>
        <p:spPr>
          <a:xfrm>
            <a:off x="744821" y="25566382"/>
            <a:ext cx="6098005" cy="3628144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12177" y="24343347"/>
            <a:ext cx="6126480" cy="731520"/>
            <a:chOff x="30117740" y="7058350"/>
            <a:chExt cx="10563480" cy="1021753"/>
          </a:xfrm>
        </p:grpSpPr>
        <p:sp>
          <p:nvSpPr>
            <p:cNvPr id="55" name="Rounded Rectangle 54"/>
            <p:cNvSpPr/>
            <p:nvPr/>
          </p:nvSpPr>
          <p:spPr>
            <a:xfrm>
              <a:off x="30117740" y="7156536"/>
              <a:ext cx="10563480" cy="92356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7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         	   </a:t>
              </a:r>
              <a:r>
                <a:rPr lang="fa-IR" sz="265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دستاوردها/پیشنهادها برای رفع چالش ها</a:t>
              </a:r>
              <a:endParaRPr lang="en-US" sz="265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56" name="Right Triangle 55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700"/>
            </a:p>
          </p:txBody>
        </p:sp>
        <p:sp>
          <p:nvSpPr>
            <p:cNvPr id="66" name="Right Triangle 65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700"/>
            </a:p>
          </p:txBody>
        </p:sp>
      </p:grpSp>
      <p:sp>
        <p:nvSpPr>
          <p:cNvPr id="69" name="CustomShape 26"/>
          <p:cNvSpPr/>
          <p:nvPr/>
        </p:nvSpPr>
        <p:spPr>
          <a:xfrm>
            <a:off x="777903" y="17460898"/>
            <a:ext cx="6098005" cy="6490748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527869" y="3708626"/>
            <a:ext cx="6126480" cy="731520"/>
            <a:chOff x="30117740" y="7058354"/>
            <a:chExt cx="10563480" cy="1021749"/>
          </a:xfrm>
        </p:grpSpPr>
        <p:sp>
          <p:nvSpPr>
            <p:cNvPr id="4" name="Rounded Rectangle 3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خلاصه 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کارآموزی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5" name="Right Triangle 4"/>
            <p:cNvSpPr/>
            <p:nvPr/>
          </p:nvSpPr>
          <p:spPr>
            <a:xfrm>
              <a:off x="38619347" y="7169866"/>
              <a:ext cx="2036472" cy="895339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" name="Right Triangle 5"/>
            <p:cNvSpPr/>
            <p:nvPr/>
          </p:nvSpPr>
          <p:spPr>
            <a:xfrm rot="16930809">
              <a:off x="39318150" y="6912007"/>
              <a:ext cx="905155" cy="1197849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4535309" y="12772018"/>
            <a:ext cx="6126480" cy="685800"/>
            <a:chOff x="30117740" y="7058350"/>
            <a:chExt cx="10563480" cy="1021753"/>
          </a:xfrm>
        </p:grpSpPr>
        <p:sp>
          <p:nvSpPr>
            <p:cNvPr id="77" name="Rounded Rectangle 76"/>
            <p:cNvSpPr/>
            <p:nvPr/>
          </p:nvSpPr>
          <p:spPr>
            <a:xfrm>
              <a:off x="30117740" y="715653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معرفی 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محل کارآموزی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78" name="Right Triangle 77"/>
            <p:cNvSpPr/>
            <p:nvPr/>
          </p:nvSpPr>
          <p:spPr>
            <a:xfrm>
              <a:off x="38619348" y="716986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92"/>
            </a:p>
          </p:txBody>
        </p:sp>
        <p:sp>
          <p:nvSpPr>
            <p:cNvPr id="79" name="Right Triangle 78"/>
            <p:cNvSpPr/>
            <p:nvPr/>
          </p:nvSpPr>
          <p:spPr>
            <a:xfrm rot="16930809">
              <a:off x="39318151" y="691200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92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4518898" y="21510660"/>
            <a:ext cx="6126480" cy="731520"/>
            <a:chOff x="30117740" y="4178740"/>
            <a:chExt cx="10563480" cy="1021753"/>
          </a:xfrm>
        </p:grpSpPr>
        <p:sp>
          <p:nvSpPr>
            <p:cNvPr id="81" name="Rounded Rectangle 80"/>
            <p:cNvSpPr/>
            <p:nvPr/>
          </p:nvSpPr>
          <p:spPr>
            <a:xfrm>
              <a:off x="30117740" y="4276927"/>
              <a:ext cx="10563480" cy="92356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fa-IR" sz="2800" b="1" dirty="0" smtClean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		مراحل فرآیند </a:t>
              </a:r>
              <a:r>
                <a:rPr lang="fa-IR" sz="2800" b="1" dirty="0">
                  <a:solidFill>
                    <a:srgbClr val="002060"/>
                  </a:solidFill>
                  <a:latin typeface="Oswald"/>
                  <a:ea typeface="Oswald"/>
                  <a:cs typeface="B Titr" panose="00000700000000000000" pitchFamily="2" charset="-78"/>
                </a:rPr>
                <a:t>ساخت / تولید</a:t>
              </a:r>
              <a:endParaRPr lang="en-US" sz="2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82" name="Right Triangle 81"/>
            <p:cNvSpPr/>
            <p:nvPr/>
          </p:nvSpPr>
          <p:spPr>
            <a:xfrm>
              <a:off x="38619348" y="4290253"/>
              <a:ext cx="2036472" cy="895338"/>
            </a:xfrm>
            <a:prstGeom prst="rtTriangl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  <p:sp>
          <p:nvSpPr>
            <p:cNvPr id="83" name="Right Triangle 82"/>
            <p:cNvSpPr/>
            <p:nvPr/>
          </p:nvSpPr>
          <p:spPr>
            <a:xfrm rot="16930809">
              <a:off x="39318151" y="4032393"/>
              <a:ext cx="905154" cy="1197848"/>
            </a:xfrm>
            <a:prstGeom prst="rtTriangle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00"/>
            </a:p>
          </p:txBody>
        </p:sp>
      </p:grpSp>
      <p:sp>
        <p:nvSpPr>
          <p:cNvPr id="58" name="CustomShape 26"/>
          <p:cNvSpPr/>
          <p:nvPr/>
        </p:nvSpPr>
        <p:spPr>
          <a:xfrm>
            <a:off x="14527869" y="22710576"/>
            <a:ext cx="6098005" cy="656247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1-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2- </a:t>
            </a:r>
          </a:p>
          <a:p>
            <a:pPr algn="just" rtl="1">
              <a:lnSpc>
                <a:spcPct val="115000"/>
              </a:lnSpc>
            </a:pPr>
            <a:r>
              <a:rPr lang="fa-IR" sz="3600" dirty="0">
                <a:cs typeface="B Nazanin" panose="00000400000000000000" pitchFamily="2" charset="-78"/>
              </a:rPr>
              <a:t>3-</a:t>
            </a:r>
          </a:p>
          <a:p>
            <a:pPr algn="just">
              <a:lnSpc>
                <a:spcPct val="115000"/>
              </a:lnSpc>
            </a:pPr>
            <a:endParaRPr lang="fa-IR" sz="3600" dirty="0">
              <a:cs typeface="B Nazanin" panose="00000400000000000000" pitchFamily="2" charset="-78"/>
            </a:endParaRPr>
          </a:p>
        </p:txBody>
      </p:sp>
      <p:sp>
        <p:nvSpPr>
          <p:cNvPr id="57" name="Text Box 262"/>
          <p:cNvSpPr txBox="1">
            <a:spLocks noChangeArrowheads="1"/>
          </p:cNvSpPr>
          <p:nvPr/>
        </p:nvSpPr>
        <p:spPr bwMode="auto">
          <a:xfrm>
            <a:off x="8371932" y="20864983"/>
            <a:ext cx="4715251" cy="579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2800" dirty="0">
                <a:latin typeface="Impact" panose="020B0806030902050204" pitchFamily="34" charset="0"/>
                <a:cs typeface="B Titr" panose="00000700000000000000" pitchFamily="2" charset="-78"/>
              </a:rPr>
              <a:t>شکل 1 </a:t>
            </a:r>
            <a:r>
              <a:rPr lang="fa-IR" sz="2800" b="1" dirty="0">
                <a:latin typeface="Impact" panose="020B0806030902050204" pitchFamily="34" charset="0"/>
                <a:cs typeface="B Nazanin" panose="00000400000000000000" pitchFamily="2" charset="-78"/>
              </a:rPr>
              <a:t>اجزای مختلف دستگاه</a:t>
            </a:r>
            <a:endParaRPr lang="en-US" sz="28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8C1B09D4-81AA-4B48-B470-997CEC1F360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8008120" y="16025462"/>
            <a:ext cx="5368006" cy="41513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2051" y="22294665"/>
            <a:ext cx="6212224" cy="5782884"/>
          </a:xfrm>
          <a:prstGeom prst="rect">
            <a:avLst/>
          </a:prstGeom>
        </p:spPr>
      </p:pic>
      <p:sp>
        <p:nvSpPr>
          <p:cNvPr id="65" name="CustomShape 24"/>
          <p:cNvSpPr/>
          <p:nvPr/>
        </p:nvSpPr>
        <p:spPr>
          <a:xfrm>
            <a:off x="14644147" y="4943513"/>
            <a:ext cx="5981727" cy="6870943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61908" indent="-261908" algn="just" rtl="1"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تولید </a:t>
            </a:r>
          </a:p>
          <a:p>
            <a:pPr marL="261908" indent="-261908" algn="just" rtl="1"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خصوصیات</a:t>
            </a:r>
          </a:p>
        </p:txBody>
      </p:sp>
      <p:sp>
        <p:nvSpPr>
          <p:cNvPr id="67" name="CustomShape 26"/>
          <p:cNvSpPr/>
          <p:nvPr/>
        </p:nvSpPr>
        <p:spPr>
          <a:xfrm>
            <a:off x="14529318" y="13852551"/>
            <a:ext cx="6126479" cy="719738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نام شرکت:  ...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3600" dirty="0">
                <a:cs typeface="B Nazanin" panose="00000400000000000000" pitchFamily="2" charset="-78"/>
              </a:rPr>
              <a:t>تولیدکننده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620</TotalTime>
  <Words>65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DejaVu Sans</vt:lpstr>
      <vt:lpstr>Impact</vt:lpstr>
      <vt:lpstr>Oswald</vt:lpstr>
      <vt:lpstr>StarSymbol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poorbakhsh</cp:lastModifiedBy>
  <cp:revision>78</cp:revision>
  <dcterms:modified xsi:type="dcterms:W3CDTF">2019-08-31T04:14:50Z</dcterms:modified>
</cp:coreProperties>
</file>